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7" r:id="rId2"/>
    <p:sldId id="292" r:id="rId3"/>
    <p:sldId id="260" r:id="rId4"/>
    <p:sldId id="293" r:id="rId5"/>
    <p:sldId id="294" r:id="rId6"/>
    <p:sldId id="296" r:id="rId7"/>
    <p:sldId id="297" r:id="rId8"/>
    <p:sldId id="295"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CC5FD"/>
    <a:srgbClr val="3A6695"/>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93963" autoAdjust="0"/>
  </p:normalViewPr>
  <p:slideViewPr>
    <p:cSldViewPr snapToGrid="0">
      <p:cViewPr varScale="1">
        <p:scale>
          <a:sx n="109" d="100"/>
          <a:sy n="109" d="100"/>
        </p:scale>
        <p:origin x="100" y="10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pPr/>
              <a:t>2024/3/2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亮亮图文旗舰店</a:t>
            </a:r>
          </a:p>
          <a:p>
            <a:r>
              <a:rPr lang="en-US" altLang="zh-CN" dirty="0"/>
              <a:t>https://liangliangtuwen.tmall.com</a:t>
            </a:r>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5351BD-0019-BD0E-077D-BBC14C0AFCB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AA2DCF1-AB53-4FD6-2F03-9FD319404CE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3794423-D658-CEB4-3389-D27B6D3E6304}"/>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7950B5F7-5464-C4C3-C70C-47797F18FEA7}"/>
              </a:ext>
            </a:extLst>
          </p:cNvPr>
          <p:cNvSpPr>
            <a:spLocks noGrp="1"/>
          </p:cNvSpPr>
          <p:nvPr>
            <p:ph type="sldNum" sz="quarter" idx="10"/>
          </p:nvPr>
        </p:nvSpPr>
        <p:spPr/>
        <p:txBody>
          <a:bodyPr/>
          <a:lstStyle/>
          <a:p>
            <a:fld id="{5EF711DA-82CB-44C8-99EC-9CE596A896FB}" type="slidenum">
              <a:rPr lang="zh-CN" altLang="en-US" smtClean="0"/>
              <a:pPr/>
              <a:t>2</a:t>
            </a:fld>
            <a:endParaRPr lang="zh-CN" altLang="en-US"/>
          </a:p>
        </p:txBody>
      </p:sp>
    </p:spTree>
    <p:extLst>
      <p:ext uri="{BB962C8B-B14F-4D97-AF65-F5344CB8AC3E}">
        <p14:creationId xmlns:p14="http://schemas.microsoft.com/office/powerpoint/2010/main" val="4278234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3F3D82-3F38-A9D0-6F3F-BBAF60A68E7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565F9E2-3F6F-DF79-2ECA-053A041C09B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CD1D850-E2E3-6769-6B0E-EE4C067A4322}"/>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A88CE3E6-D3C3-37B5-28C8-819A361078B7}"/>
              </a:ext>
            </a:extLst>
          </p:cNvPr>
          <p:cNvSpPr>
            <a:spLocks noGrp="1"/>
          </p:cNvSpPr>
          <p:nvPr>
            <p:ph type="sldNum" sz="quarter" idx="10"/>
          </p:nvPr>
        </p:nvSpPr>
        <p:spPr/>
        <p:txBody>
          <a:bodyPr/>
          <a:lstStyle/>
          <a:p>
            <a:fld id="{5EF711DA-82CB-44C8-99EC-9CE596A896FB}" type="slidenum">
              <a:rPr lang="zh-CN" altLang="en-US" smtClean="0"/>
              <a:pPr/>
              <a:t>4</a:t>
            </a:fld>
            <a:endParaRPr lang="zh-CN" altLang="en-US"/>
          </a:p>
        </p:txBody>
      </p:sp>
    </p:spTree>
    <p:extLst>
      <p:ext uri="{BB962C8B-B14F-4D97-AF65-F5344CB8AC3E}">
        <p14:creationId xmlns:p14="http://schemas.microsoft.com/office/powerpoint/2010/main" val="493123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F803C0-2F06-9CB2-8A0E-D7DDBB9B0AE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1AB7952-F2F1-955D-E1E8-7A634274451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8402E08-A3F1-C26C-6CA1-0B63B813547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944817E-E380-2F41-6A62-7F714FD27E97}"/>
              </a:ext>
            </a:extLst>
          </p:cNvPr>
          <p:cNvSpPr>
            <a:spLocks noGrp="1"/>
          </p:cNvSpPr>
          <p:nvPr>
            <p:ph type="sldNum" sz="quarter" idx="10"/>
          </p:nvPr>
        </p:nvSpPr>
        <p:spPr/>
        <p:txBody>
          <a:bodyPr/>
          <a:lstStyle/>
          <a:p>
            <a:fld id="{5EF711DA-82CB-44C8-99EC-9CE596A896FB}" type="slidenum">
              <a:rPr lang="zh-CN" altLang="en-US" smtClean="0"/>
              <a:pPr/>
              <a:t>5</a:t>
            </a:fld>
            <a:endParaRPr lang="zh-CN" altLang="en-US"/>
          </a:p>
        </p:txBody>
      </p:sp>
    </p:spTree>
    <p:extLst>
      <p:ext uri="{BB962C8B-B14F-4D97-AF65-F5344CB8AC3E}">
        <p14:creationId xmlns:p14="http://schemas.microsoft.com/office/powerpoint/2010/main" val="20256304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183AC-678F-50A0-AC51-2904D80D773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13E02AA-1669-C77D-7523-10AA9719415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7D61D7F-87A7-704B-B8D7-C6A9ED74E58F}"/>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625F6545-5ED5-FE98-5A7F-E6E4E0EBCF3B}"/>
              </a:ext>
            </a:extLst>
          </p:cNvPr>
          <p:cNvSpPr>
            <a:spLocks noGrp="1"/>
          </p:cNvSpPr>
          <p:nvPr>
            <p:ph type="sldNum" sz="quarter" idx="10"/>
          </p:nvPr>
        </p:nvSpPr>
        <p:spPr/>
        <p:txBody>
          <a:bodyPr/>
          <a:lstStyle/>
          <a:p>
            <a:fld id="{5EF711DA-82CB-44C8-99EC-9CE596A896FB}" type="slidenum">
              <a:rPr lang="zh-CN" altLang="en-US" smtClean="0"/>
              <a:pPr/>
              <a:t>6</a:t>
            </a:fld>
            <a:endParaRPr lang="zh-CN" altLang="en-US"/>
          </a:p>
        </p:txBody>
      </p:sp>
    </p:spTree>
    <p:extLst>
      <p:ext uri="{BB962C8B-B14F-4D97-AF65-F5344CB8AC3E}">
        <p14:creationId xmlns:p14="http://schemas.microsoft.com/office/powerpoint/2010/main" val="8070830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B8B22B-E7A8-F4BA-CD90-EB74352448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3C91D6D-13D4-F8EF-3FC9-81E099D96B7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B754837-A5FC-71E2-FB2C-4D69D9CF7B36}"/>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BB82939-A510-B2E8-D48D-EF9FEDB26EB0}"/>
              </a:ext>
            </a:extLst>
          </p:cNvPr>
          <p:cNvSpPr>
            <a:spLocks noGrp="1"/>
          </p:cNvSpPr>
          <p:nvPr>
            <p:ph type="sldNum" sz="quarter" idx="10"/>
          </p:nvPr>
        </p:nvSpPr>
        <p:spPr/>
        <p:txBody>
          <a:bodyPr/>
          <a:lstStyle/>
          <a:p>
            <a:fld id="{5EF711DA-82CB-44C8-99EC-9CE596A896FB}" type="slidenum">
              <a:rPr lang="zh-CN" altLang="en-US" smtClean="0"/>
              <a:pPr/>
              <a:t>7</a:t>
            </a:fld>
            <a:endParaRPr lang="zh-CN" altLang="en-US"/>
          </a:p>
        </p:txBody>
      </p:sp>
    </p:spTree>
    <p:extLst>
      <p:ext uri="{BB962C8B-B14F-4D97-AF65-F5344CB8AC3E}">
        <p14:creationId xmlns:p14="http://schemas.microsoft.com/office/powerpoint/2010/main" val="4251869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2F5127-10DF-F98D-B78B-4E5EC1487F1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6A832A2-8206-E27A-C9AC-2751BF10D65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5928273-7475-03D7-39B4-147123C4283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FCB6964C-AB89-89DA-74AF-ACDFB7F585F2}"/>
              </a:ext>
            </a:extLst>
          </p:cNvPr>
          <p:cNvSpPr>
            <a:spLocks noGrp="1"/>
          </p:cNvSpPr>
          <p:nvPr>
            <p:ph type="sldNum" sz="quarter" idx="10"/>
          </p:nvPr>
        </p:nvSpPr>
        <p:spPr/>
        <p:txBody>
          <a:bodyPr/>
          <a:lstStyle/>
          <a:p>
            <a:fld id="{5EF711DA-82CB-44C8-99EC-9CE596A896FB}" type="slidenum">
              <a:rPr lang="zh-CN" altLang="en-US" smtClean="0"/>
              <a:pPr/>
              <a:t>8</a:t>
            </a:fld>
            <a:endParaRPr lang="zh-CN" altLang="en-US"/>
          </a:p>
        </p:txBody>
      </p:sp>
    </p:spTree>
    <p:extLst>
      <p:ext uri="{BB962C8B-B14F-4D97-AF65-F5344CB8AC3E}">
        <p14:creationId xmlns:p14="http://schemas.microsoft.com/office/powerpoint/2010/main" val="1164273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pPr/>
              <a:t>2024/3/2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pPr/>
              <a:t>2024/3/2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pPr/>
              <a:t>‹#›</a:t>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mp3"/><Relationship Id="rId7" Type="http://schemas.openxmlformats.org/officeDocument/2006/relationships/image" Target="../media/image1.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audio" Target="../media/media1.mp3"/></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H_Other_8"/>
          <p:cNvPicPr/>
          <p:nvPr>
            <p:custDataLst>
              <p:tags r:id="rId1"/>
            </p:custDataLst>
          </p:nvPr>
        </p:nvPicPr>
        <p:blipFill>
          <a:blip r:embed="rId7" cstate="print">
            <a:extLst>
              <a:ext uri="{28A0092B-C50C-407E-A947-70E740481C1C}">
                <a14:useLocalDpi xmlns:a14="http://schemas.microsoft.com/office/drawing/2010/main" val="0"/>
              </a:ext>
            </a:extLst>
          </a:blip>
          <a:srcRect l="50887"/>
          <a:stretch>
            <a:fillRect/>
          </a:stretch>
        </p:blipFill>
        <p:spPr bwMode="auto">
          <a:xfrm rot="5400000" flipH="1">
            <a:off x="6024000" y="-3032194"/>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2"/>
            </p:custDataLst>
          </p:nvPr>
        </p:nvPicPr>
        <p:blipFill>
          <a:blip r:embed="rId7" cstate="print">
            <a:extLst>
              <a:ext uri="{28A0092B-C50C-407E-A947-70E740481C1C}">
                <a14:useLocalDpi xmlns:a14="http://schemas.microsoft.com/office/drawing/2010/main" val="0"/>
              </a:ext>
            </a:extLst>
          </a:blip>
          <a:srcRect l="50887"/>
          <a:stretch>
            <a:fillRect/>
          </a:stretch>
        </p:blipFill>
        <p:spPr bwMode="auto">
          <a:xfrm rot="16200000" flipH="1" flipV="1">
            <a:off x="6024001" y="-127232"/>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2204967"/>
            <a:ext cx="12192000" cy="286136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590800" y="3062752"/>
            <a:ext cx="7010400" cy="1015663"/>
          </a:xfrm>
          <a:prstGeom prst="rect">
            <a:avLst/>
          </a:prstGeom>
          <a:noFill/>
        </p:spPr>
        <p:txBody>
          <a:bodyPr wrap="square" rtlCol="0">
            <a:spAutoFit/>
          </a:bodyPr>
          <a:lstStyle/>
          <a:p>
            <a:pPr algn="ctr"/>
            <a:r>
              <a:rPr lang="zh-CN" altLang="en-US" sz="6000" b="1" dirty="0">
                <a:solidFill>
                  <a:schemeClr val="bg1">
                    <a:lumMod val="95000"/>
                  </a:schemeClr>
                </a:solidFill>
                <a:latin typeface="微软雅黑" panose="020B0503020204020204" pitchFamily="34" charset="-122"/>
                <a:ea typeface="微软雅黑" panose="020B0503020204020204" pitchFamily="34" charset="-122"/>
              </a:rPr>
              <a:t>异构图注意力网络</a:t>
            </a:r>
          </a:p>
        </p:txBody>
      </p:sp>
      <p:sp>
        <p:nvSpPr>
          <p:cNvPr id="13" name="TextBox 6"/>
          <p:cNvSpPr txBox="1"/>
          <p:nvPr/>
        </p:nvSpPr>
        <p:spPr>
          <a:xfrm>
            <a:off x="8236994" y="5325897"/>
            <a:ext cx="697579"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dirty="0">
                <a:solidFill>
                  <a:srgbClr val="0070C0"/>
                </a:solidFill>
                <a:latin typeface="微软雅黑" panose="020B0503020204020204" pitchFamily="34" charset="-122"/>
                <a:ea typeface="微软雅黑" panose="020B0503020204020204" pitchFamily="34" charset="-122"/>
              </a:rPr>
              <a:t>下山</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7720616" y="5289383"/>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070C0"/>
          </a:solidFill>
          <a:ln>
            <a:noFill/>
          </a:ln>
        </p:spPr>
        <p:txBody>
          <a:bodyPr vert="horz" wrap="square" lIns="91416" tIns="45708" rIns="91416" bIns="45708" numCol="1" anchor="t" anchorCtr="0" compatLnSpc="1"/>
          <a:lstStyle/>
          <a:p>
            <a:endParaRPr lang="zh-CN" altLang="en-US">
              <a:solidFill>
                <a:schemeClr val="bg1"/>
              </a:solidFill>
              <a:latin typeface="微软雅黑" panose="020B0503020204020204" pitchFamily="34" charset="-122"/>
              <a:ea typeface="微软雅黑" panose="020B0503020204020204" pitchFamily="34" charset="-122"/>
            </a:endParaRPr>
          </a:p>
        </p:txBody>
      </p:sp>
      <p:pic>
        <p:nvPicPr>
          <p:cNvPr id="4" name="Florian Bur - The Way">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cstate="print"/>
          <a:stretch>
            <a:fillRect/>
          </a:stretch>
        </p:blipFill>
        <p:spPr>
          <a:xfrm>
            <a:off x="-609600" y="63119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2" presetClass="entr" presetSubtype="8" decel="5330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750" fill="hold"/>
                                        <p:tgtEl>
                                          <p:spTgt spid="9"/>
                                        </p:tgtEl>
                                        <p:attrNameLst>
                                          <p:attrName>ppt_x</p:attrName>
                                        </p:attrNameLst>
                                      </p:cBhvr>
                                      <p:tavLst>
                                        <p:tav tm="0">
                                          <p:val>
                                            <p:strVal val="0-#ppt_w/2"/>
                                          </p:val>
                                        </p:tav>
                                        <p:tav tm="100000">
                                          <p:val>
                                            <p:strVal val="#ppt_x"/>
                                          </p:val>
                                        </p:tav>
                                      </p:tavLst>
                                    </p:anim>
                                    <p:anim calcmode="lin" valueType="num">
                                      <p:cBhvr additive="base">
                                        <p:cTn id="11" dur="750" fill="hold"/>
                                        <p:tgtEl>
                                          <p:spTgt spid="9"/>
                                        </p:tgtEl>
                                        <p:attrNameLst>
                                          <p:attrName>ppt_y</p:attrName>
                                        </p:attrNameLst>
                                      </p:cBhvr>
                                      <p:tavLst>
                                        <p:tav tm="0">
                                          <p:val>
                                            <p:strVal val="#ppt_y"/>
                                          </p:val>
                                        </p:tav>
                                        <p:tav tm="100000">
                                          <p:val>
                                            <p:strVal val="#ppt_y"/>
                                          </p:val>
                                        </p:tav>
                                      </p:tavLst>
                                    </p:anim>
                                  </p:childTnLst>
                                </p:cTn>
                              </p:par>
                              <p:par>
                                <p:cTn id="12" presetID="2" presetClass="entr" presetSubtype="2" decel="53300"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750" fill="hold"/>
                                        <p:tgtEl>
                                          <p:spTgt spid="10"/>
                                        </p:tgtEl>
                                        <p:attrNameLst>
                                          <p:attrName>ppt_x</p:attrName>
                                        </p:attrNameLst>
                                      </p:cBhvr>
                                      <p:tavLst>
                                        <p:tav tm="0">
                                          <p:val>
                                            <p:strVal val="1+#ppt_w/2"/>
                                          </p:val>
                                        </p:tav>
                                        <p:tav tm="100000">
                                          <p:val>
                                            <p:strVal val="#ppt_x"/>
                                          </p:val>
                                        </p:tav>
                                      </p:tavLst>
                                    </p:anim>
                                    <p:anim calcmode="lin" valueType="num">
                                      <p:cBhvr additive="base">
                                        <p:cTn id="15" dur="750" fill="hold"/>
                                        <p:tgtEl>
                                          <p:spTgt spid="10"/>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6" presetClass="entr" presetSubtype="21"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inVertical)">
                                      <p:cBhvr>
                                        <p:cTn id="19" dur="750"/>
                                        <p:tgtEl>
                                          <p:spTgt spid="8"/>
                                        </p:tgtEl>
                                      </p:cBhvr>
                                    </p:animEffect>
                                  </p:childTnLst>
                                </p:cTn>
                              </p:par>
                            </p:childTnLst>
                          </p:cTn>
                        </p:par>
                        <p:par>
                          <p:cTn id="20" fill="hold">
                            <p:stCondLst>
                              <p:cond delay="1750"/>
                            </p:stCondLst>
                            <p:childTnLst>
                              <p:par>
                                <p:cTn id="21" presetID="50" presetClass="entr" presetSubtype="0" decel="100000" fill="hold" grpId="0" nodeType="afterEffect">
                                  <p:stCondLst>
                                    <p:cond delay="0"/>
                                  </p:stCondLst>
                                  <p:iterate type="lt">
                                    <p:tmPct val="10000"/>
                                  </p:iterate>
                                  <p:childTnLst>
                                    <p:set>
                                      <p:cBhvr>
                                        <p:cTn id="22" dur="1" fill="hold">
                                          <p:stCondLst>
                                            <p:cond delay="0"/>
                                          </p:stCondLst>
                                        </p:cTn>
                                        <p:tgtEl>
                                          <p:spTgt spid="15"/>
                                        </p:tgtEl>
                                        <p:attrNameLst>
                                          <p:attrName>style.visibility</p:attrName>
                                        </p:attrNameLst>
                                      </p:cBhvr>
                                      <p:to>
                                        <p:strVal val="visible"/>
                                      </p:to>
                                    </p:set>
                                    <p:anim calcmode="lin" valueType="num">
                                      <p:cBhvr>
                                        <p:cTn id="23" dur="1000" fill="hold"/>
                                        <p:tgtEl>
                                          <p:spTgt spid="15"/>
                                        </p:tgtEl>
                                        <p:attrNameLst>
                                          <p:attrName>ppt_w</p:attrName>
                                        </p:attrNameLst>
                                      </p:cBhvr>
                                      <p:tavLst>
                                        <p:tav tm="0">
                                          <p:val>
                                            <p:strVal val="#ppt_w+.3"/>
                                          </p:val>
                                        </p:tav>
                                        <p:tav tm="100000">
                                          <p:val>
                                            <p:strVal val="#ppt_w"/>
                                          </p:val>
                                        </p:tav>
                                      </p:tavLst>
                                    </p:anim>
                                    <p:anim calcmode="lin" valueType="num">
                                      <p:cBhvr>
                                        <p:cTn id="24" dur="1000" fill="hold"/>
                                        <p:tgtEl>
                                          <p:spTgt spid="15"/>
                                        </p:tgtEl>
                                        <p:attrNameLst>
                                          <p:attrName>ppt_h</p:attrName>
                                        </p:attrNameLst>
                                      </p:cBhvr>
                                      <p:tavLst>
                                        <p:tav tm="0">
                                          <p:val>
                                            <p:strVal val="#ppt_h"/>
                                          </p:val>
                                        </p:tav>
                                        <p:tav tm="100000">
                                          <p:val>
                                            <p:strVal val="#ppt_h"/>
                                          </p:val>
                                        </p:tav>
                                      </p:tavLst>
                                    </p:anim>
                                    <p:animEffect transition="in" filter="fade">
                                      <p:cBhvr>
                                        <p:cTn id="25" dur="1000"/>
                                        <p:tgtEl>
                                          <p:spTgt spid="15"/>
                                        </p:tgtEl>
                                      </p:cBhvr>
                                    </p:animEffect>
                                  </p:childTnLst>
                                </p:cTn>
                              </p:par>
                            </p:childTnLst>
                          </p:cTn>
                        </p:par>
                        <p:par>
                          <p:cTn id="26" fill="hold">
                            <p:stCondLst>
                              <p:cond delay="3450"/>
                            </p:stCondLst>
                            <p:childTnLst>
                              <p:par>
                                <p:cTn id="27" presetID="53" presetClass="entr" presetSubtype="16"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p:cTn id="29" dur="500" fill="hold"/>
                                        <p:tgtEl>
                                          <p:spTgt spid="11"/>
                                        </p:tgtEl>
                                        <p:attrNameLst>
                                          <p:attrName>ppt_w</p:attrName>
                                        </p:attrNameLst>
                                      </p:cBhvr>
                                      <p:tavLst>
                                        <p:tav tm="0">
                                          <p:val>
                                            <p:fltVal val="0"/>
                                          </p:val>
                                        </p:tav>
                                        <p:tav tm="100000">
                                          <p:val>
                                            <p:strVal val="#ppt_w"/>
                                          </p:val>
                                        </p:tav>
                                      </p:tavLst>
                                    </p:anim>
                                    <p:anim calcmode="lin" valueType="num">
                                      <p:cBhvr>
                                        <p:cTn id="30" dur="500" fill="hold"/>
                                        <p:tgtEl>
                                          <p:spTgt spid="11"/>
                                        </p:tgtEl>
                                        <p:attrNameLst>
                                          <p:attrName>ppt_h</p:attrName>
                                        </p:attrNameLst>
                                      </p:cBhvr>
                                      <p:tavLst>
                                        <p:tav tm="0">
                                          <p:val>
                                            <p:fltVal val="0"/>
                                          </p:val>
                                        </p:tav>
                                        <p:tav tm="100000">
                                          <p:val>
                                            <p:strVal val="#ppt_h"/>
                                          </p:val>
                                        </p:tav>
                                      </p:tavLst>
                                    </p:anim>
                                    <p:animEffect transition="in" filter="fade">
                                      <p:cBhvr>
                                        <p:cTn id="31" dur="500"/>
                                        <p:tgtEl>
                                          <p:spTgt spid="11"/>
                                        </p:tgtEl>
                                      </p:cBhvr>
                                    </p:animEffect>
                                  </p:childTnLst>
                                </p:cTn>
                              </p:par>
                            </p:childTnLst>
                          </p:cTn>
                        </p:par>
                        <p:par>
                          <p:cTn id="32" fill="hold">
                            <p:stCondLst>
                              <p:cond delay="3950"/>
                            </p:stCondLst>
                            <p:childTnLst>
                              <p:par>
                                <p:cTn id="33" presetID="22" presetClass="entr" presetSubtype="8"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left)">
                                      <p:cBhvr>
                                        <p:cTn id="3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numSld="100">
                <p:cTn id="36" repeatCount="indefinite" fill="hold" display="0">
                  <p:stCondLst>
                    <p:cond delay="indefinite"/>
                  </p:stCondLst>
                  <p:endCondLst>
                    <p:cond evt="onStopAudio" delay="0">
                      <p:tgtEl>
                        <p:sldTgt/>
                      </p:tgtEl>
                    </p:cond>
                  </p:endCondLst>
                </p:cTn>
                <p:tgtEl>
                  <p:spTgt spid="4"/>
                </p:tgtEl>
              </p:cMediaNode>
            </p:audio>
          </p:childTnLst>
        </p:cTn>
      </p:par>
    </p:tnLst>
    <p:bldLst>
      <p:bldP spid="8" grpId="0" animBg="1"/>
      <p:bldP spid="15" grpId="0"/>
      <p:bldP spid="13" grpId="0"/>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5EB0B1-6FDD-F384-879D-1E98F7C11FA9}"/>
            </a:ext>
          </a:extLst>
        </p:cNvPr>
        <p:cNvGrpSpPr/>
        <p:nvPr/>
      </p:nvGrpSpPr>
      <p:grpSpPr>
        <a:xfrm>
          <a:off x="0" y="0"/>
          <a:ext cx="0" cy="0"/>
          <a:chOff x="0" y="0"/>
          <a:chExt cx="0" cy="0"/>
        </a:xfrm>
      </p:grpSpPr>
      <p:sp>
        <p:nvSpPr>
          <p:cNvPr id="35" name="TextBox 6">
            <a:extLst>
              <a:ext uri="{FF2B5EF4-FFF2-40B4-BE49-F238E27FC236}">
                <a16:creationId xmlns:a16="http://schemas.microsoft.com/office/drawing/2014/main" id="{712AA4AA-902A-9EB9-77CA-32D59F46186E}"/>
              </a:ext>
            </a:extLst>
          </p:cNvPr>
          <p:cNvSpPr txBox="1"/>
          <p:nvPr/>
        </p:nvSpPr>
        <p:spPr>
          <a:xfrm>
            <a:off x="408659" y="59753"/>
            <a:ext cx="587804" cy="404714"/>
          </a:xfrm>
          <a:prstGeom prst="rect">
            <a:avLst/>
          </a:prstGeom>
          <a:noFill/>
        </p:spPr>
        <p:txBody>
          <a:bodyPr wrap="square" lIns="0" tIns="48000" rIns="0" bIns="48000" rtlCol="0">
            <a:spAutoFit/>
          </a:bodyPr>
          <a:lstStyle/>
          <a:p>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摘要</a:t>
            </a:r>
          </a:p>
        </p:txBody>
      </p:sp>
      <p:sp>
        <p:nvSpPr>
          <p:cNvPr id="3" name="文本框 2">
            <a:extLst>
              <a:ext uri="{FF2B5EF4-FFF2-40B4-BE49-F238E27FC236}">
                <a16:creationId xmlns:a16="http://schemas.microsoft.com/office/drawing/2014/main" id="{D685D0B8-9210-3AC0-0DCC-6EAA0C62920E}"/>
              </a:ext>
            </a:extLst>
          </p:cNvPr>
          <p:cNvSpPr txBox="1"/>
          <p:nvPr/>
        </p:nvSpPr>
        <p:spPr>
          <a:xfrm>
            <a:off x="1897673" y="1107050"/>
            <a:ext cx="8396654" cy="5013360"/>
          </a:xfrm>
          <a:prstGeom prst="rect">
            <a:avLst/>
          </a:prstGeom>
          <a:noFill/>
        </p:spPr>
        <p:txBody>
          <a:bodyPr wrap="square">
            <a:spAutoFit/>
          </a:bodyPr>
          <a:lstStyle/>
          <a:p>
            <a:pPr algn="just">
              <a:lnSpc>
                <a:spcPct val="150000"/>
              </a:lnSpc>
            </a:pPr>
            <a:r>
              <a:rPr lang="zh-CN" altLang="en-US" dirty="0">
                <a:latin typeface="宋体" panose="02010600030101010101" pitchFamily="2" charset="-122"/>
                <a:ea typeface="宋体" panose="02010600030101010101" pitchFamily="2" charset="-122"/>
              </a:rPr>
              <a:t>图神经网络作为一种基于深度学习的强大的图表示技术，表现出了优越的性能，引起了人们的极大研究兴趣。然而，对于包含</a:t>
            </a:r>
            <a:r>
              <a:rPr lang="zh-CN" altLang="en-US" dirty="0">
                <a:solidFill>
                  <a:srgbClr val="FF0000"/>
                </a:solidFill>
                <a:latin typeface="宋体" panose="02010600030101010101" pitchFamily="2" charset="-122"/>
                <a:ea typeface="宋体" panose="02010600030101010101" pitchFamily="2" charset="-122"/>
              </a:rPr>
              <a:t>不同类型节点和连接的异构图</a:t>
            </a:r>
            <a:r>
              <a:rPr lang="zh-CN" altLang="en-US" dirty="0">
                <a:latin typeface="宋体" panose="02010600030101010101" pitchFamily="2" charset="-122"/>
                <a:ea typeface="宋体" panose="02010600030101010101" pitchFamily="2" charset="-122"/>
              </a:rPr>
              <a:t>，它在图神经网络中没有得到充分的考虑。异构性和丰富的语义信息给异构图的图神经网络设计带来了巨大的挑战。最近，深度学习中最令人兴奋的进展之一是</a:t>
            </a:r>
            <a:r>
              <a:rPr lang="zh-CN" altLang="en-US" dirty="0">
                <a:solidFill>
                  <a:srgbClr val="FF0000"/>
                </a:solidFill>
                <a:latin typeface="宋体" panose="02010600030101010101" pitchFamily="2" charset="-122"/>
                <a:ea typeface="宋体" panose="02010600030101010101" pitchFamily="2" charset="-122"/>
              </a:rPr>
              <a:t>注意力机制</a:t>
            </a:r>
            <a:r>
              <a:rPr lang="zh-CN" altLang="en-US" dirty="0">
                <a:latin typeface="宋体" panose="02010600030101010101" pitchFamily="2" charset="-122"/>
                <a:ea typeface="宋体" panose="02010600030101010101" pitchFamily="2" charset="-122"/>
              </a:rPr>
              <a:t>，其巨大潜力已在各个领域得到充分展示。在本文中，我们首先提出了一种新的</a:t>
            </a:r>
            <a:r>
              <a:rPr lang="zh-CN" altLang="en-US" dirty="0">
                <a:solidFill>
                  <a:srgbClr val="FF0000"/>
                </a:solidFill>
                <a:latin typeface="宋体" panose="02010600030101010101" pitchFamily="2" charset="-122"/>
                <a:ea typeface="宋体" panose="02010600030101010101" pitchFamily="2" charset="-122"/>
              </a:rPr>
              <a:t>基于层次注意力的异构图神经网络</a:t>
            </a:r>
            <a:r>
              <a:rPr lang="zh-CN" altLang="en-US" dirty="0">
                <a:latin typeface="宋体" panose="02010600030101010101" pitchFamily="2" charset="-122"/>
                <a:ea typeface="宋体" panose="02010600030101010101" pitchFamily="2" charset="-122"/>
              </a:rPr>
              <a:t>，包括</a:t>
            </a:r>
            <a:r>
              <a:rPr lang="zh-CN" altLang="en-US" dirty="0">
                <a:solidFill>
                  <a:srgbClr val="FF0000"/>
                </a:solidFill>
                <a:latin typeface="宋体" panose="02010600030101010101" pitchFamily="2" charset="-122"/>
                <a:ea typeface="宋体" panose="02010600030101010101" pitchFamily="2" charset="-122"/>
              </a:rPr>
              <a:t>节点级和语义级注意力</a:t>
            </a:r>
            <a:r>
              <a:rPr lang="zh-CN" altLang="en-US" dirty="0">
                <a:latin typeface="宋体" panose="02010600030101010101" pitchFamily="2" charset="-122"/>
                <a:ea typeface="宋体" panose="02010600030101010101" pitchFamily="2" charset="-122"/>
              </a:rPr>
              <a:t>。具体而言，</a:t>
            </a:r>
            <a:r>
              <a:rPr lang="zh-CN" altLang="en-US" dirty="0">
                <a:solidFill>
                  <a:srgbClr val="FF0000"/>
                </a:solidFill>
                <a:latin typeface="宋体" panose="02010600030101010101" pitchFamily="2" charset="-122"/>
                <a:ea typeface="宋体" panose="02010600030101010101" pitchFamily="2" charset="-122"/>
              </a:rPr>
              <a:t>节点级注意力旨在学习节点与其基于元路径的邻居之间的重要性，而语义级注意力能够学习不同元路径的重要性</a:t>
            </a:r>
            <a:r>
              <a:rPr lang="zh-CN" altLang="en-US" dirty="0">
                <a:latin typeface="宋体" panose="02010600030101010101" pitchFamily="2" charset="-122"/>
                <a:ea typeface="宋体" panose="02010600030101010101" pitchFamily="2" charset="-122"/>
              </a:rPr>
              <a:t>。通过从节点级和语义级注意力中学习到的重要性，可以充分考虑节点和元路径的重要性。然后，所提出的模型可以通过以分层方式聚合来自基于元路径的邻居的特征来生成节点嵌入。在三个真实世界的异构图上的大量实验结果不仅表明了我们提出的模型优于现有技术的性能，而且还证明了其对图分析的潜在良好可解释性。</a:t>
            </a:r>
          </a:p>
        </p:txBody>
      </p:sp>
    </p:spTree>
    <p:extLst>
      <p:ext uri="{BB962C8B-B14F-4D97-AF65-F5344CB8AC3E}">
        <p14:creationId xmlns:p14="http://schemas.microsoft.com/office/powerpoint/2010/main" val="12187748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408658" y="59753"/>
            <a:ext cx="792957" cy="404714"/>
          </a:xfrm>
          <a:prstGeom prst="rect">
            <a:avLst/>
          </a:prstGeom>
          <a:noFill/>
        </p:spPr>
        <p:txBody>
          <a:bodyPr wrap="square" lIns="0" tIns="48000" rIns="0" bIns="48000" rtlCol="0">
            <a:spAutoFit/>
          </a:bodyPr>
          <a:lstStyle/>
          <a:p>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元路径</a:t>
            </a:r>
          </a:p>
        </p:txBody>
      </p:sp>
      <p:pic>
        <p:nvPicPr>
          <p:cNvPr id="3" name="图片 2">
            <a:extLst>
              <a:ext uri="{FF2B5EF4-FFF2-40B4-BE49-F238E27FC236}">
                <a16:creationId xmlns:a16="http://schemas.microsoft.com/office/drawing/2014/main" id="{0DD2BEBA-46C9-FB63-B2CF-4CC0C8C8CC50}"/>
              </a:ext>
            </a:extLst>
          </p:cNvPr>
          <p:cNvPicPr>
            <a:picLocks noChangeAspect="1"/>
          </p:cNvPicPr>
          <p:nvPr/>
        </p:nvPicPr>
        <p:blipFill>
          <a:blip r:embed="rId3"/>
          <a:stretch>
            <a:fillRect/>
          </a:stretch>
        </p:blipFill>
        <p:spPr>
          <a:xfrm>
            <a:off x="2800642" y="905940"/>
            <a:ext cx="6590716" cy="560464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CC02D4-D452-EC9B-C483-8FB62D94FDA1}"/>
            </a:ext>
          </a:extLst>
        </p:cNvPr>
        <p:cNvGrpSpPr/>
        <p:nvPr/>
      </p:nvGrpSpPr>
      <p:grpSpPr>
        <a:xfrm>
          <a:off x="0" y="0"/>
          <a:ext cx="0" cy="0"/>
          <a:chOff x="0" y="0"/>
          <a:chExt cx="0" cy="0"/>
        </a:xfrm>
      </p:grpSpPr>
      <p:sp>
        <p:nvSpPr>
          <p:cNvPr id="35" name="TextBox 6">
            <a:extLst>
              <a:ext uri="{FF2B5EF4-FFF2-40B4-BE49-F238E27FC236}">
                <a16:creationId xmlns:a16="http://schemas.microsoft.com/office/drawing/2014/main" id="{09E9EA79-80B5-516C-13DD-F7BA172C1588}"/>
              </a:ext>
            </a:extLst>
          </p:cNvPr>
          <p:cNvSpPr txBox="1"/>
          <p:nvPr/>
        </p:nvSpPr>
        <p:spPr>
          <a:xfrm>
            <a:off x="408658" y="59753"/>
            <a:ext cx="1168096" cy="404714"/>
          </a:xfrm>
          <a:prstGeom prst="rect">
            <a:avLst/>
          </a:prstGeom>
          <a:noFill/>
        </p:spPr>
        <p:txBody>
          <a:bodyPr wrap="square" lIns="0" tIns="48000" rIns="0" bIns="48000" rtlCol="0">
            <a:spAutoFit/>
          </a:bodyPr>
          <a:lstStyle/>
          <a:p>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HAN</a:t>
            </a: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框架</a:t>
            </a:r>
          </a:p>
        </p:txBody>
      </p:sp>
      <p:pic>
        <p:nvPicPr>
          <p:cNvPr id="3" name="图片 2">
            <a:extLst>
              <a:ext uri="{FF2B5EF4-FFF2-40B4-BE49-F238E27FC236}">
                <a16:creationId xmlns:a16="http://schemas.microsoft.com/office/drawing/2014/main" id="{E2ACBBFA-BD6F-2300-49D9-34C3BCB58222}"/>
              </a:ext>
            </a:extLst>
          </p:cNvPr>
          <p:cNvPicPr>
            <a:picLocks noChangeAspect="1"/>
          </p:cNvPicPr>
          <p:nvPr/>
        </p:nvPicPr>
        <p:blipFill>
          <a:blip r:embed="rId3"/>
          <a:stretch>
            <a:fillRect/>
          </a:stretch>
        </p:blipFill>
        <p:spPr>
          <a:xfrm>
            <a:off x="0" y="844061"/>
            <a:ext cx="4696249" cy="4038975"/>
          </a:xfrm>
          <a:prstGeom prst="rect">
            <a:avLst/>
          </a:prstGeom>
        </p:spPr>
      </p:pic>
      <p:pic>
        <p:nvPicPr>
          <p:cNvPr id="5" name="图片 4">
            <a:extLst>
              <a:ext uri="{FF2B5EF4-FFF2-40B4-BE49-F238E27FC236}">
                <a16:creationId xmlns:a16="http://schemas.microsoft.com/office/drawing/2014/main" id="{FF6559F4-C6AF-6C48-BE40-2FB75777863D}"/>
              </a:ext>
            </a:extLst>
          </p:cNvPr>
          <p:cNvPicPr>
            <a:picLocks noChangeAspect="1"/>
          </p:cNvPicPr>
          <p:nvPr/>
        </p:nvPicPr>
        <p:blipFill>
          <a:blip r:embed="rId4"/>
          <a:stretch>
            <a:fillRect/>
          </a:stretch>
        </p:blipFill>
        <p:spPr>
          <a:xfrm>
            <a:off x="5122985" y="200162"/>
            <a:ext cx="6814936" cy="6457675"/>
          </a:xfrm>
          <a:prstGeom prst="rect">
            <a:avLst/>
          </a:prstGeom>
        </p:spPr>
      </p:pic>
    </p:spTree>
    <p:extLst>
      <p:ext uri="{BB962C8B-B14F-4D97-AF65-F5344CB8AC3E}">
        <p14:creationId xmlns:p14="http://schemas.microsoft.com/office/powerpoint/2010/main" val="20004230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04B4D-E865-6979-4F17-2077C742A725}"/>
            </a:ext>
          </a:extLst>
        </p:cNvPr>
        <p:cNvGrpSpPr/>
        <p:nvPr/>
      </p:nvGrpSpPr>
      <p:grpSpPr>
        <a:xfrm>
          <a:off x="0" y="0"/>
          <a:ext cx="0" cy="0"/>
          <a:chOff x="0" y="0"/>
          <a:chExt cx="0" cy="0"/>
        </a:xfrm>
      </p:grpSpPr>
      <p:sp>
        <p:nvSpPr>
          <p:cNvPr id="35" name="TextBox 6">
            <a:extLst>
              <a:ext uri="{FF2B5EF4-FFF2-40B4-BE49-F238E27FC236}">
                <a16:creationId xmlns:a16="http://schemas.microsoft.com/office/drawing/2014/main" id="{D7816B9F-F945-67E9-3488-3139ECC9761C}"/>
              </a:ext>
            </a:extLst>
          </p:cNvPr>
          <p:cNvSpPr txBox="1"/>
          <p:nvPr/>
        </p:nvSpPr>
        <p:spPr>
          <a:xfrm>
            <a:off x="408657" y="59753"/>
            <a:ext cx="2768297" cy="404714"/>
          </a:xfrm>
          <a:prstGeom prst="rect">
            <a:avLst/>
          </a:prstGeom>
          <a:noFill/>
        </p:spPr>
        <p:txBody>
          <a:bodyPr wrap="square" lIns="0" tIns="48000" rIns="0" bIns="48000" rtlCol="0">
            <a:spAutoFit/>
          </a:bodyPr>
          <a:lstStyle/>
          <a:p>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Node-level Attention</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C5C06A84-23E4-95A1-637E-A307B7CD51E7}"/>
              </a:ext>
            </a:extLst>
          </p:cNvPr>
          <p:cNvPicPr>
            <a:picLocks noChangeAspect="1"/>
          </p:cNvPicPr>
          <p:nvPr/>
        </p:nvPicPr>
        <p:blipFill>
          <a:blip r:embed="rId3"/>
          <a:stretch>
            <a:fillRect/>
          </a:stretch>
        </p:blipFill>
        <p:spPr>
          <a:xfrm>
            <a:off x="1371556" y="1286980"/>
            <a:ext cx="1676486" cy="425472"/>
          </a:xfrm>
          <a:prstGeom prst="rect">
            <a:avLst/>
          </a:prstGeom>
        </p:spPr>
      </p:pic>
      <p:sp>
        <p:nvSpPr>
          <p:cNvPr id="5" name="文本框 4">
            <a:extLst>
              <a:ext uri="{FF2B5EF4-FFF2-40B4-BE49-F238E27FC236}">
                <a16:creationId xmlns:a16="http://schemas.microsoft.com/office/drawing/2014/main" id="{52C810C3-7E49-49BB-579E-369B91CC1F69}"/>
              </a:ext>
            </a:extLst>
          </p:cNvPr>
          <p:cNvSpPr txBox="1"/>
          <p:nvPr/>
        </p:nvSpPr>
        <p:spPr>
          <a:xfrm>
            <a:off x="1260187" y="1762695"/>
            <a:ext cx="1676486" cy="369332"/>
          </a:xfrm>
          <a:prstGeom prst="rect">
            <a:avLst/>
          </a:prstGeom>
          <a:noFill/>
        </p:spPr>
        <p:txBody>
          <a:bodyPr wrap="square" rtlCol="0">
            <a:spAutoFit/>
          </a:bodyPr>
          <a:lstStyle/>
          <a:p>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注意力计算</a:t>
            </a:r>
          </a:p>
        </p:txBody>
      </p:sp>
      <p:sp>
        <p:nvSpPr>
          <p:cNvPr id="6" name="文本框 5">
            <a:extLst>
              <a:ext uri="{FF2B5EF4-FFF2-40B4-BE49-F238E27FC236}">
                <a16:creationId xmlns:a16="http://schemas.microsoft.com/office/drawing/2014/main" id="{2C1341C3-19A1-CD94-2764-810AA7733DFA}"/>
              </a:ext>
            </a:extLst>
          </p:cNvPr>
          <p:cNvSpPr txBox="1"/>
          <p:nvPr/>
        </p:nvSpPr>
        <p:spPr>
          <a:xfrm>
            <a:off x="1260187" y="867164"/>
            <a:ext cx="1676486" cy="369332"/>
          </a:xfrm>
          <a:prstGeom prst="rect">
            <a:avLst/>
          </a:prstGeom>
          <a:noFill/>
        </p:spPr>
        <p:txBody>
          <a:bodyPr wrap="square" rtlCol="0">
            <a:spAutoFit/>
          </a:bodyPr>
          <a:lstStyle/>
          <a:p>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特征变换</a:t>
            </a:r>
          </a:p>
        </p:txBody>
      </p:sp>
      <p:pic>
        <p:nvPicPr>
          <p:cNvPr id="8" name="图片 7">
            <a:extLst>
              <a:ext uri="{FF2B5EF4-FFF2-40B4-BE49-F238E27FC236}">
                <a16:creationId xmlns:a16="http://schemas.microsoft.com/office/drawing/2014/main" id="{9240C690-7C4F-7B5B-8017-3A0AB9DAA762}"/>
              </a:ext>
            </a:extLst>
          </p:cNvPr>
          <p:cNvPicPr>
            <a:picLocks noChangeAspect="1"/>
          </p:cNvPicPr>
          <p:nvPr/>
        </p:nvPicPr>
        <p:blipFill>
          <a:blip r:embed="rId4"/>
          <a:stretch>
            <a:fillRect/>
          </a:stretch>
        </p:blipFill>
        <p:spPr>
          <a:xfrm>
            <a:off x="1371556" y="2185174"/>
            <a:ext cx="2384021" cy="451374"/>
          </a:xfrm>
          <a:prstGeom prst="rect">
            <a:avLst/>
          </a:prstGeom>
        </p:spPr>
      </p:pic>
      <p:pic>
        <p:nvPicPr>
          <p:cNvPr id="10" name="图片 9">
            <a:extLst>
              <a:ext uri="{FF2B5EF4-FFF2-40B4-BE49-F238E27FC236}">
                <a16:creationId xmlns:a16="http://schemas.microsoft.com/office/drawing/2014/main" id="{CAE680D3-EDC5-27D6-5B10-9E19FC5C7D53}"/>
              </a:ext>
            </a:extLst>
          </p:cNvPr>
          <p:cNvPicPr>
            <a:picLocks noChangeAspect="1"/>
          </p:cNvPicPr>
          <p:nvPr/>
        </p:nvPicPr>
        <p:blipFill>
          <a:blip r:embed="rId5"/>
          <a:stretch>
            <a:fillRect/>
          </a:stretch>
        </p:blipFill>
        <p:spPr>
          <a:xfrm>
            <a:off x="1371556" y="2690931"/>
            <a:ext cx="4838992" cy="837175"/>
          </a:xfrm>
          <a:prstGeom prst="rect">
            <a:avLst/>
          </a:prstGeom>
        </p:spPr>
      </p:pic>
      <p:pic>
        <p:nvPicPr>
          <p:cNvPr id="12" name="图片 11">
            <a:extLst>
              <a:ext uri="{FF2B5EF4-FFF2-40B4-BE49-F238E27FC236}">
                <a16:creationId xmlns:a16="http://schemas.microsoft.com/office/drawing/2014/main" id="{61BF91D8-CA32-4876-507D-044EF0DCC4F9}"/>
              </a:ext>
            </a:extLst>
          </p:cNvPr>
          <p:cNvPicPr>
            <a:picLocks noChangeAspect="1"/>
          </p:cNvPicPr>
          <p:nvPr/>
        </p:nvPicPr>
        <p:blipFill>
          <a:blip r:embed="rId6"/>
          <a:stretch>
            <a:fillRect/>
          </a:stretch>
        </p:blipFill>
        <p:spPr>
          <a:xfrm>
            <a:off x="1371556" y="4006204"/>
            <a:ext cx="2203397" cy="837175"/>
          </a:xfrm>
          <a:prstGeom prst="rect">
            <a:avLst/>
          </a:prstGeom>
        </p:spPr>
      </p:pic>
      <p:sp>
        <p:nvSpPr>
          <p:cNvPr id="13" name="文本框 12">
            <a:extLst>
              <a:ext uri="{FF2B5EF4-FFF2-40B4-BE49-F238E27FC236}">
                <a16:creationId xmlns:a16="http://schemas.microsoft.com/office/drawing/2014/main" id="{4D7B5066-943F-0C25-02E6-2295EFC0CA28}"/>
              </a:ext>
            </a:extLst>
          </p:cNvPr>
          <p:cNvSpPr txBox="1"/>
          <p:nvPr/>
        </p:nvSpPr>
        <p:spPr>
          <a:xfrm>
            <a:off x="1260187" y="3582489"/>
            <a:ext cx="1676486" cy="369332"/>
          </a:xfrm>
          <a:prstGeom prst="rect">
            <a:avLst/>
          </a:prstGeom>
          <a:noFill/>
        </p:spPr>
        <p:txBody>
          <a:bodyPr wrap="square" rtlCol="0">
            <a:spAutoFit/>
          </a:bodyPr>
          <a:lstStyle/>
          <a:p>
            <a:r>
              <a:rPr lang="en-US" altLang="zh-CN" dirty="0">
                <a:latin typeface="宋体" panose="02010600030101010101" pitchFamily="2" charset="-122"/>
                <a:ea typeface="宋体" panose="02010600030101010101" pitchFamily="2" charset="-122"/>
              </a:rPr>
              <a:t>3.</a:t>
            </a:r>
            <a:r>
              <a:rPr lang="zh-CN" altLang="en-US" dirty="0">
                <a:latin typeface="宋体" panose="02010600030101010101" pitchFamily="2" charset="-122"/>
                <a:ea typeface="宋体" panose="02010600030101010101" pitchFamily="2" charset="-122"/>
              </a:rPr>
              <a:t>特征聚合</a:t>
            </a:r>
          </a:p>
        </p:txBody>
      </p:sp>
      <p:pic>
        <p:nvPicPr>
          <p:cNvPr id="15" name="图片 14">
            <a:extLst>
              <a:ext uri="{FF2B5EF4-FFF2-40B4-BE49-F238E27FC236}">
                <a16:creationId xmlns:a16="http://schemas.microsoft.com/office/drawing/2014/main" id="{4482F69B-3784-5056-47CB-F7B36BA44A2B}"/>
              </a:ext>
            </a:extLst>
          </p:cNvPr>
          <p:cNvPicPr>
            <a:picLocks noChangeAspect="1"/>
          </p:cNvPicPr>
          <p:nvPr/>
        </p:nvPicPr>
        <p:blipFill>
          <a:blip r:embed="rId7"/>
          <a:stretch>
            <a:fillRect/>
          </a:stretch>
        </p:blipFill>
        <p:spPr>
          <a:xfrm>
            <a:off x="1371556" y="5321477"/>
            <a:ext cx="2567896" cy="835037"/>
          </a:xfrm>
          <a:prstGeom prst="rect">
            <a:avLst/>
          </a:prstGeom>
        </p:spPr>
      </p:pic>
      <p:sp>
        <p:nvSpPr>
          <p:cNvPr id="16" name="文本框 15">
            <a:extLst>
              <a:ext uri="{FF2B5EF4-FFF2-40B4-BE49-F238E27FC236}">
                <a16:creationId xmlns:a16="http://schemas.microsoft.com/office/drawing/2014/main" id="{21375B1A-49FA-D6A7-5A75-0B13A956782A}"/>
              </a:ext>
            </a:extLst>
          </p:cNvPr>
          <p:cNvSpPr txBox="1"/>
          <p:nvPr/>
        </p:nvSpPr>
        <p:spPr>
          <a:xfrm>
            <a:off x="1260187" y="4897762"/>
            <a:ext cx="1676486" cy="369332"/>
          </a:xfrm>
          <a:prstGeom prst="rect">
            <a:avLst/>
          </a:prstGeom>
          <a:noFill/>
        </p:spPr>
        <p:txBody>
          <a:bodyPr wrap="square" rtlCol="0">
            <a:spAutoFit/>
          </a:bodyPr>
          <a:lstStyle/>
          <a:p>
            <a:r>
              <a:rPr lang="en-US" altLang="zh-CN" dirty="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多头注意力</a:t>
            </a:r>
          </a:p>
        </p:txBody>
      </p:sp>
    </p:spTree>
    <p:extLst>
      <p:ext uri="{BB962C8B-B14F-4D97-AF65-F5344CB8AC3E}">
        <p14:creationId xmlns:p14="http://schemas.microsoft.com/office/powerpoint/2010/main" val="40358249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09118-6279-5409-06AA-E5C65C61C512}"/>
            </a:ext>
          </a:extLst>
        </p:cNvPr>
        <p:cNvGrpSpPr/>
        <p:nvPr/>
      </p:nvGrpSpPr>
      <p:grpSpPr>
        <a:xfrm>
          <a:off x="0" y="0"/>
          <a:ext cx="0" cy="0"/>
          <a:chOff x="0" y="0"/>
          <a:chExt cx="0" cy="0"/>
        </a:xfrm>
      </p:grpSpPr>
      <p:sp>
        <p:nvSpPr>
          <p:cNvPr id="35" name="TextBox 6">
            <a:extLst>
              <a:ext uri="{FF2B5EF4-FFF2-40B4-BE49-F238E27FC236}">
                <a16:creationId xmlns:a16="http://schemas.microsoft.com/office/drawing/2014/main" id="{1A736383-83E1-5B6C-DD36-02328D54F946}"/>
              </a:ext>
            </a:extLst>
          </p:cNvPr>
          <p:cNvSpPr txBox="1"/>
          <p:nvPr/>
        </p:nvSpPr>
        <p:spPr>
          <a:xfrm>
            <a:off x="408658" y="59753"/>
            <a:ext cx="3278250" cy="404714"/>
          </a:xfrm>
          <a:prstGeom prst="rect">
            <a:avLst/>
          </a:prstGeom>
          <a:noFill/>
        </p:spPr>
        <p:txBody>
          <a:bodyPr wrap="square" lIns="0" tIns="48000" rIns="0" bIns="48000" rtlCol="0">
            <a:spAutoFit/>
          </a:bodyPr>
          <a:lstStyle/>
          <a:p>
            <a:r>
              <a:rPr lang="en-US" altLang="zh-CN" sz="2000" b="1" dirty="0">
                <a:solidFill>
                  <a:schemeClr val="tx1">
                    <a:lumMod val="65000"/>
                    <a:lumOff val="35000"/>
                  </a:schemeClr>
                </a:solidFill>
                <a:latin typeface="微软雅黑" panose="020B0503020204020204" pitchFamily="34" charset="-122"/>
                <a:ea typeface="微软雅黑" panose="020B0503020204020204" pitchFamily="34" charset="-122"/>
              </a:rPr>
              <a:t>Semantic-level Attention</a:t>
            </a:r>
            <a:endPar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87EA4F91-D17F-D154-1F85-F83A1F075EDE}"/>
              </a:ext>
            </a:extLst>
          </p:cNvPr>
          <p:cNvPicPr>
            <a:picLocks noChangeAspect="1"/>
          </p:cNvPicPr>
          <p:nvPr/>
        </p:nvPicPr>
        <p:blipFill>
          <a:blip r:embed="rId3"/>
          <a:stretch>
            <a:fillRect/>
          </a:stretch>
        </p:blipFill>
        <p:spPr>
          <a:xfrm>
            <a:off x="2570631" y="694607"/>
            <a:ext cx="7050737" cy="764120"/>
          </a:xfrm>
          <a:prstGeom prst="rect">
            <a:avLst/>
          </a:prstGeom>
        </p:spPr>
      </p:pic>
      <p:pic>
        <p:nvPicPr>
          <p:cNvPr id="15" name="图片 14">
            <a:extLst>
              <a:ext uri="{FF2B5EF4-FFF2-40B4-BE49-F238E27FC236}">
                <a16:creationId xmlns:a16="http://schemas.microsoft.com/office/drawing/2014/main" id="{8CE4A3B4-2A23-B148-ECD8-5F8B82274B87}"/>
              </a:ext>
            </a:extLst>
          </p:cNvPr>
          <p:cNvPicPr>
            <a:picLocks noChangeAspect="1"/>
          </p:cNvPicPr>
          <p:nvPr/>
        </p:nvPicPr>
        <p:blipFill>
          <a:blip r:embed="rId4"/>
          <a:stretch>
            <a:fillRect/>
          </a:stretch>
        </p:blipFill>
        <p:spPr>
          <a:xfrm>
            <a:off x="2304278" y="2448125"/>
            <a:ext cx="5801535" cy="1190791"/>
          </a:xfrm>
          <a:prstGeom prst="rect">
            <a:avLst/>
          </a:prstGeom>
        </p:spPr>
      </p:pic>
      <p:pic>
        <p:nvPicPr>
          <p:cNvPr id="17" name="图片 16">
            <a:extLst>
              <a:ext uri="{FF2B5EF4-FFF2-40B4-BE49-F238E27FC236}">
                <a16:creationId xmlns:a16="http://schemas.microsoft.com/office/drawing/2014/main" id="{388D00DA-9BF3-DBEC-ADB9-6CBF3C2ABF0F}"/>
              </a:ext>
            </a:extLst>
          </p:cNvPr>
          <p:cNvPicPr>
            <a:picLocks noChangeAspect="1"/>
          </p:cNvPicPr>
          <p:nvPr/>
        </p:nvPicPr>
        <p:blipFill>
          <a:blip r:embed="rId5"/>
          <a:stretch>
            <a:fillRect/>
          </a:stretch>
        </p:blipFill>
        <p:spPr>
          <a:xfrm>
            <a:off x="2304278" y="3638916"/>
            <a:ext cx="3667637" cy="1219370"/>
          </a:xfrm>
          <a:prstGeom prst="rect">
            <a:avLst/>
          </a:prstGeom>
        </p:spPr>
      </p:pic>
      <p:pic>
        <p:nvPicPr>
          <p:cNvPr id="19" name="图片 18">
            <a:extLst>
              <a:ext uri="{FF2B5EF4-FFF2-40B4-BE49-F238E27FC236}">
                <a16:creationId xmlns:a16="http://schemas.microsoft.com/office/drawing/2014/main" id="{1B7BDD3E-117C-A44B-58CF-EF3220BFE60D}"/>
              </a:ext>
            </a:extLst>
          </p:cNvPr>
          <p:cNvPicPr>
            <a:picLocks noChangeAspect="1"/>
          </p:cNvPicPr>
          <p:nvPr/>
        </p:nvPicPr>
        <p:blipFill>
          <a:blip r:embed="rId6"/>
          <a:stretch>
            <a:fillRect/>
          </a:stretch>
        </p:blipFill>
        <p:spPr>
          <a:xfrm>
            <a:off x="2304278" y="4858286"/>
            <a:ext cx="3124636" cy="1305107"/>
          </a:xfrm>
          <a:prstGeom prst="rect">
            <a:avLst/>
          </a:prstGeom>
        </p:spPr>
      </p:pic>
    </p:spTree>
    <p:extLst>
      <p:ext uri="{BB962C8B-B14F-4D97-AF65-F5344CB8AC3E}">
        <p14:creationId xmlns:p14="http://schemas.microsoft.com/office/powerpoint/2010/main" val="34511829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DA01F4-ED9D-99FA-241C-01F67C634EFD}"/>
            </a:ext>
          </a:extLst>
        </p:cNvPr>
        <p:cNvGrpSpPr/>
        <p:nvPr/>
      </p:nvGrpSpPr>
      <p:grpSpPr>
        <a:xfrm>
          <a:off x="0" y="0"/>
          <a:ext cx="0" cy="0"/>
          <a:chOff x="0" y="0"/>
          <a:chExt cx="0" cy="0"/>
        </a:xfrm>
      </p:grpSpPr>
      <p:sp>
        <p:nvSpPr>
          <p:cNvPr id="35" name="TextBox 6">
            <a:extLst>
              <a:ext uri="{FF2B5EF4-FFF2-40B4-BE49-F238E27FC236}">
                <a16:creationId xmlns:a16="http://schemas.microsoft.com/office/drawing/2014/main" id="{CF4A1824-B9B8-6052-A6EE-3F54B14688B4}"/>
              </a:ext>
            </a:extLst>
          </p:cNvPr>
          <p:cNvSpPr txBox="1"/>
          <p:nvPr/>
        </p:nvSpPr>
        <p:spPr>
          <a:xfrm>
            <a:off x="408658" y="59753"/>
            <a:ext cx="1168096" cy="404714"/>
          </a:xfrm>
          <a:prstGeom prst="rect">
            <a:avLst/>
          </a:prstGeom>
          <a:noFill/>
        </p:spPr>
        <p:txBody>
          <a:bodyPr wrap="square" lIns="0" tIns="48000" rIns="0" bIns="48000" rtlCol="0">
            <a:spAutoFit/>
          </a:bodyPr>
          <a:lstStyle/>
          <a:p>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算法过程</a:t>
            </a:r>
          </a:p>
        </p:txBody>
      </p:sp>
      <p:pic>
        <p:nvPicPr>
          <p:cNvPr id="3" name="图片 2">
            <a:extLst>
              <a:ext uri="{FF2B5EF4-FFF2-40B4-BE49-F238E27FC236}">
                <a16:creationId xmlns:a16="http://schemas.microsoft.com/office/drawing/2014/main" id="{1AF27C79-EBF3-8DD0-1AC4-D79395167E49}"/>
              </a:ext>
            </a:extLst>
          </p:cNvPr>
          <p:cNvPicPr>
            <a:picLocks noChangeAspect="1"/>
          </p:cNvPicPr>
          <p:nvPr/>
        </p:nvPicPr>
        <p:blipFill>
          <a:blip r:embed="rId3"/>
          <a:stretch>
            <a:fillRect/>
          </a:stretch>
        </p:blipFill>
        <p:spPr>
          <a:xfrm>
            <a:off x="3860170" y="0"/>
            <a:ext cx="4471660" cy="6832197"/>
          </a:xfrm>
          <a:prstGeom prst="rect">
            <a:avLst/>
          </a:prstGeom>
        </p:spPr>
      </p:pic>
    </p:spTree>
    <p:extLst>
      <p:ext uri="{BB962C8B-B14F-4D97-AF65-F5344CB8AC3E}">
        <p14:creationId xmlns:p14="http://schemas.microsoft.com/office/powerpoint/2010/main" val="16272679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C3C487-275A-365F-13A6-2E581115AE39}"/>
            </a:ext>
          </a:extLst>
        </p:cNvPr>
        <p:cNvGrpSpPr/>
        <p:nvPr/>
      </p:nvGrpSpPr>
      <p:grpSpPr>
        <a:xfrm>
          <a:off x="0" y="0"/>
          <a:ext cx="0" cy="0"/>
          <a:chOff x="0" y="0"/>
          <a:chExt cx="0" cy="0"/>
        </a:xfrm>
      </p:grpSpPr>
      <p:sp>
        <p:nvSpPr>
          <p:cNvPr id="35" name="TextBox 6">
            <a:extLst>
              <a:ext uri="{FF2B5EF4-FFF2-40B4-BE49-F238E27FC236}">
                <a16:creationId xmlns:a16="http://schemas.microsoft.com/office/drawing/2014/main" id="{92A310C7-2675-1C5E-1050-1E43586BFEA8}"/>
              </a:ext>
            </a:extLst>
          </p:cNvPr>
          <p:cNvSpPr txBox="1"/>
          <p:nvPr/>
        </p:nvSpPr>
        <p:spPr>
          <a:xfrm>
            <a:off x="408658" y="59753"/>
            <a:ext cx="576080" cy="404714"/>
          </a:xfrm>
          <a:prstGeom prst="rect">
            <a:avLst/>
          </a:prstGeom>
          <a:noFill/>
        </p:spPr>
        <p:txBody>
          <a:bodyPr wrap="square" lIns="0" tIns="48000" rIns="0" bIns="48000" rtlCol="0">
            <a:spAutoFit/>
          </a:bodyPr>
          <a:lstStyle/>
          <a:p>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rPr>
              <a:t>结论</a:t>
            </a:r>
          </a:p>
        </p:txBody>
      </p:sp>
      <p:sp>
        <p:nvSpPr>
          <p:cNvPr id="4" name="文本框 3">
            <a:extLst>
              <a:ext uri="{FF2B5EF4-FFF2-40B4-BE49-F238E27FC236}">
                <a16:creationId xmlns:a16="http://schemas.microsoft.com/office/drawing/2014/main" id="{515A8F76-52D7-9E98-A15C-D0C0AE1927A2}"/>
              </a:ext>
            </a:extLst>
          </p:cNvPr>
          <p:cNvSpPr txBox="1"/>
          <p:nvPr/>
        </p:nvSpPr>
        <p:spPr>
          <a:xfrm>
            <a:off x="2540977" y="2145324"/>
            <a:ext cx="7110046" cy="2935868"/>
          </a:xfrm>
          <a:prstGeom prst="rect">
            <a:avLst/>
          </a:prstGeom>
          <a:noFill/>
        </p:spPr>
        <p:txBody>
          <a:bodyPr wrap="square">
            <a:spAutoFit/>
          </a:bodyPr>
          <a:lstStyle/>
          <a:p>
            <a:pPr algn="just">
              <a:lnSpc>
                <a:spcPct val="150000"/>
              </a:lnSpc>
            </a:pPr>
            <a:r>
              <a:rPr lang="zh-CN" altLang="en-US" dirty="0">
                <a:latin typeface="宋体" panose="02010600030101010101" pitchFamily="2" charset="-122"/>
                <a:ea typeface="宋体" panose="02010600030101010101" pitchFamily="2" charset="-122"/>
              </a:rPr>
              <a:t>在本文中，我们解决了异构图分析中的几个基本问题，并提出了一种仅基于</a:t>
            </a:r>
            <a:r>
              <a:rPr lang="zh-CN" altLang="en-US" dirty="0">
                <a:solidFill>
                  <a:srgbClr val="FF0000"/>
                </a:solidFill>
                <a:latin typeface="宋体" panose="02010600030101010101" pitchFamily="2" charset="-122"/>
                <a:ea typeface="宋体" panose="02010600030101010101" pitchFamily="2" charset="-122"/>
              </a:rPr>
              <a:t>注意力机制</a:t>
            </a:r>
            <a:r>
              <a:rPr lang="zh-CN" altLang="en-US" dirty="0">
                <a:latin typeface="宋体" panose="02010600030101010101" pitchFamily="2" charset="-122"/>
                <a:ea typeface="宋体" panose="02010600030101010101" pitchFamily="2" charset="-122"/>
              </a:rPr>
              <a:t>的半监督异构图神经网络。所提出的HAN可以捕捉异构图背后复杂的结构和丰富的语义。所提出的模型利用节点级注意力和语义级注意力分别学习</a:t>
            </a:r>
            <a:r>
              <a:rPr lang="zh-CN" altLang="en-US" dirty="0">
                <a:solidFill>
                  <a:srgbClr val="FF0000"/>
                </a:solidFill>
                <a:latin typeface="宋体" panose="02010600030101010101" pitchFamily="2" charset="-122"/>
                <a:ea typeface="宋体" panose="02010600030101010101" pitchFamily="2" charset="-122"/>
              </a:rPr>
              <a:t>节点和元路径的重要性</a:t>
            </a:r>
            <a:r>
              <a:rPr lang="zh-CN" altLang="en-US" dirty="0">
                <a:latin typeface="宋体" panose="02010600030101010101" pitchFamily="2" charset="-122"/>
                <a:ea typeface="宋体" panose="02010600030101010101" pitchFamily="2" charset="-122"/>
              </a:rPr>
              <a:t>。同时，所提出的模型以统一的方式利用了结构信息和特征信息。包括分类和聚类在内的实验结果证明了HAN的有效性。通过分析包括节点级和语义级的学习注意力权重，所提出的HAN已经证明了其潜在的良好可解释性。</a:t>
            </a:r>
          </a:p>
        </p:txBody>
      </p:sp>
    </p:spTree>
    <p:extLst>
      <p:ext uri="{BB962C8B-B14F-4D97-AF65-F5344CB8AC3E}">
        <p14:creationId xmlns:p14="http://schemas.microsoft.com/office/powerpoint/2010/main" val="1498113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tags/tag1.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2.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heme/theme1.xml><?xml version="1.0" encoding="utf-8"?>
<a:theme xmlns:a="http://schemas.openxmlformats.org/drawingml/2006/main" name="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1389</TotalTime>
  <Words>432</Words>
  <Application>Microsoft Office PowerPoint</Application>
  <PresentationFormat>宽屏</PresentationFormat>
  <Paragraphs>25</Paragraphs>
  <Slides>8</Slides>
  <Notes>8</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8</vt:i4>
      </vt:variant>
    </vt:vector>
  </HeadingPairs>
  <TitlesOfParts>
    <vt:vector size="14" baseType="lpstr">
      <vt:lpstr>等线</vt:lpstr>
      <vt:lpstr>等线 Light</vt:lpstr>
      <vt:lpstr>宋体</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小龙 韩</cp:lastModifiedBy>
  <cp:revision>116</cp:revision>
  <dcterms:created xsi:type="dcterms:W3CDTF">2016-11-24T09:20:00Z</dcterms:created>
  <dcterms:modified xsi:type="dcterms:W3CDTF">2024-03-03T10:07:35Z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